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45b6879501d974e2" providerId="LiveId" clId="{905DE06A-883C-4CCA-BFC0-47CC9151E213}"/>
    <pc:docChg chg="undo custSel addSld modSld sldOrd">
      <pc:chgData name="" userId="45b6879501d974e2" providerId="LiveId" clId="{905DE06A-883C-4CCA-BFC0-47CC9151E213}" dt="2025-11-19T09:05:17.118" v="252" actId="20577"/>
      <pc:docMkLst>
        <pc:docMk/>
      </pc:docMkLst>
      <pc:sldChg chg="modSp">
        <pc:chgData name="" userId="45b6879501d974e2" providerId="LiveId" clId="{905DE06A-883C-4CCA-BFC0-47CC9151E213}" dt="2025-11-19T07:20:43.624" v="249" actId="20577"/>
        <pc:sldMkLst>
          <pc:docMk/>
          <pc:sldMk cId="1912183055" sldId="256"/>
        </pc:sldMkLst>
        <pc:spChg chg="mod">
          <ac:chgData name="" userId="45b6879501d974e2" providerId="LiveId" clId="{905DE06A-883C-4CCA-BFC0-47CC9151E213}" dt="2025-11-19T07:20:43.624" v="249" actId="20577"/>
          <ac:spMkLst>
            <pc:docMk/>
            <pc:sldMk cId="1912183055" sldId="256"/>
            <ac:spMk id="2" creationId="{4CE8EDC1-870C-4414-84BB-A6E34C14E375}"/>
          </ac:spMkLst>
        </pc:spChg>
      </pc:sldChg>
      <pc:sldChg chg="ord">
        <pc:chgData name="" userId="45b6879501d974e2" providerId="LiveId" clId="{905DE06A-883C-4CCA-BFC0-47CC9151E213}" dt="2025-11-19T07:01:52.929" v="238"/>
        <pc:sldMkLst>
          <pc:docMk/>
          <pc:sldMk cId="2791240023" sldId="257"/>
        </pc:sldMkLst>
      </pc:sldChg>
      <pc:sldChg chg="modSp">
        <pc:chgData name="" userId="45b6879501d974e2" providerId="LiveId" clId="{905DE06A-883C-4CCA-BFC0-47CC9151E213}" dt="2025-11-19T09:05:17.118" v="252" actId="20577"/>
        <pc:sldMkLst>
          <pc:docMk/>
          <pc:sldMk cId="2981416316" sldId="273"/>
        </pc:sldMkLst>
        <pc:spChg chg="mod">
          <ac:chgData name="" userId="45b6879501d974e2" providerId="LiveId" clId="{905DE06A-883C-4CCA-BFC0-47CC9151E213}" dt="2025-11-19T09:05:17.118" v="252" actId="20577"/>
          <ac:spMkLst>
            <pc:docMk/>
            <pc:sldMk cId="2981416316" sldId="273"/>
            <ac:spMk id="3" creationId="{648FA18B-7A64-4063-8278-DF83752975E8}"/>
          </ac:spMkLst>
        </pc:spChg>
      </pc:sldChg>
      <pc:sldChg chg="modSp">
        <pc:chgData name="" userId="45b6879501d974e2" providerId="LiveId" clId="{905DE06A-883C-4CCA-BFC0-47CC9151E213}" dt="2025-11-19T07:31:46.458" v="250" actId="6549"/>
        <pc:sldMkLst>
          <pc:docMk/>
          <pc:sldMk cId="796030771" sldId="274"/>
        </pc:sldMkLst>
        <pc:spChg chg="mod">
          <ac:chgData name="" userId="45b6879501d974e2" providerId="LiveId" clId="{905DE06A-883C-4CCA-BFC0-47CC9151E213}" dt="2025-11-19T07:31:46.458" v="250" actId="6549"/>
          <ac:spMkLst>
            <pc:docMk/>
            <pc:sldMk cId="796030771" sldId="274"/>
            <ac:spMk id="3" creationId="{E6EEEDC8-1B87-4560-9972-7E416DE841AC}"/>
          </ac:spMkLst>
        </pc:spChg>
      </pc:sldChg>
      <pc:sldChg chg="addSp modSp add">
        <pc:chgData name="" userId="45b6879501d974e2" providerId="LiveId" clId="{905DE06A-883C-4CCA-BFC0-47CC9151E213}" dt="2025-11-17T12:26:51.429" v="51" actId="1076"/>
        <pc:sldMkLst>
          <pc:docMk/>
          <pc:sldMk cId="2068316131" sldId="277"/>
        </pc:sldMkLst>
        <pc:spChg chg="mod">
          <ac:chgData name="" userId="45b6879501d974e2" providerId="LiveId" clId="{905DE06A-883C-4CCA-BFC0-47CC9151E213}" dt="2025-11-17T12:13:43.690" v="3" actId="14100"/>
          <ac:spMkLst>
            <pc:docMk/>
            <pc:sldMk cId="2068316131" sldId="277"/>
            <ac:spMk id="2" creationId="{8962538C-79FD-4D3E-BE9B-543E22510485}"/>
          </ac:spMkLst>
        </pc:spChg>
        <pc:spChg chg="add mod">
          <ac:chgData name="" userId="45b6879501d974e2" providerId="LiveId" clId="{905DE06A-883C-4CCA-BFC0-47CC9151E213}" dt="2025-11-17T12:18:25.887" v="9" actId="255"/>
          <ac:spMkLst>
            <pc:docMk/>
            <pc:sldMk cId="2068316131" sldId="277"/>
            <ac:spMk id="3" creationId="{44DEC870-28CB-43F3-9928-A6A6EA878DEF}"/>
          </ac:spMkLst>
        </pc:spChg>
        <pc:spChg chg="add mod">
          <ac:chgData name="" userId="45b6879501d974e2" providerId="LiveId" clId="{905DE06A-883C-4CCA-BFC0-47CC9151E213}" dt="2025-11-17T12:24:43.799" v="46" actId="14100"/>
          <ac:spMkLst>
            <pc:docMk/>
            <pc:sldMk cId="2068316131" sldId="277"/>
            <ac:spMk id="4" creationId="{E9189587-3877-4F2B-8418-D0D44D4674CF}"/>
          </ac:spMkLst>
        </pc:spChg>
        <pc:spChg chg="add mod">
          <ac:chgData name="" userId="45b6879501d974e2" providerId="LiveId" clId="{905DE06A-883C-4CCA-BFC0-47CC9151E213}" dt="2025-11-17T12:26:51.429" v="51" actId="1076"/>
          <ac:spMkLst>
            <pc:docMk/>
            <pc:sldMk cId="2068316131" sldId="277"/>
            <ac:spMk id="6" creationId="{AFF0F9D9-AE57-42F2-A966-97105522D7EF}"/>
          </ac:spMkLst>
        </pc:spChg>
        <pc:graphicFrameChg chg="add mod modGraphic">
          <ac:chgData name="" userId="45b6879501d974e2" providerId="LiveId" clId="{905DE06A-883C-4CCA-BFC0-47CC9151E213}" dt="2025-11-17T12:24:29.929" v="44" actId="1076"/>
          <ac:graphicFrameMkLst>
            <pc:docMk/>
            <pc:sldMk cId="2068316131" sldId="277"/>
            <ac:graphicFrameMk id="5" creationId="{AC71DCA1-94F9-45E5-90C5-730341C91058}"/>
          </ac:graphicFrameMkLst>
        </pc:graphicFrameChg>
      </pc:sldChg>
      <pc:sldChg chg="modSp add">
        <pc:chgData name="" userId="45b6879501d974e2" providerId="LiveId" clId="{905DE06A-883C-4CCA-BFC0-47CC9151E213}" dt="2025-11-17T12:33:22.648" v="61" actId="113"/>
        <pc:sldMkLst>
          <pc:docMk/>
          <pc:sldMk cId="1395512293" sldId="278"/>
        </pc:sldMkLst>
        <pc:spChg chg="mod">
          <ac:chgData name="" userId="45b6879501d974e2" providerId="LiveId" clId="{905DE06A-883C-4CCA-BFC0-47CC9151E213}" dt="2025-11-17T12:30:42.409" v="54" actId="14100"/>
          <ac:spMkLst>
            <pc:docMk/>
            <pc:sldMk cId="1395512293" sldId="278"/>
            <ac:spMk id="2" creationId="{D96473A4-046F-4241-8C4C-120B2ED1AF71}"/>
          </ac:spMkLst>
        </pc:spChg>
        <pc:spChg chg="mod">
          <ac:chgData name="" userId="45b6879501d974e2" providerId="LiveId" clId="{905DE06A-883C-4CCA-BFC0-47CC9151E213}" dt="2025-11-17T12:33:22.648" v="61" actId="113"/>
          <ac:spMkLst>
            <pc:docMk/>
            <pc:sldMk cId="1395512293" sldId="278"/>
            <ac:spMk id="3" creationId="{92662679-E55E-4CFF-BE4C-9384866ED621}"/>
          </ac:spMkLst>
        </pc:spChg>
      </pc:sldChg>
      <pc:sldChg chg="modSp add">
        <pc:chgData name="" userId="45b6879501d974e2" providerId="LiveId" clId="{905DE06A-883C-4CCA-BFC0-47CC9151E213}" dt="2025-11-19T07:14:04.377" v="242" actId="6549"/>
        <pc:sldMkLst>
          <pc:docMk/>
          <pc:sldMk cId="2974485785" sldId="279"/>
        </pc:sldMkLst>
        <pc:spChg chg="mod">
          <ac:chgData name="" userId="45b6879501d974e2" providerId="LiveId" clId="{905DE06A-883C-4CCA-BFC0-47CC9151E213}" dt="2025-11-17T12:39:13.628" v="64" actId="14100"/>
          <ac:spMkLst>
            <pc:docMk/>
            <pc:sldMk cId="2974485785" sldId="279"/>
            <ac:spMk id="2" creationId="{BD1E8546-525D-45BB-B1EF-FC3E76E69BCF}"/>
          </ac:spMkLst>
        </pc:spChg>
        <pc:spChg chg="mod">
          <ac:chgData name="" userId="45b6879501d974e2" providerId="LiveId" clId="{905DE06A-883C-4CCA-BFC0-47CC9151E213}" dt="2025-11-19T07:14:04.377" v="242" actId="6549"/>
          <ac:spMkLst>
            <pc:docMk/>
            <pc:sldMk cId="2974485785" sldId="279"/>
            <ac:spMk id="3" creationId="{DDEA4D2C-78EE-41E5-84C7-C3A94F42B322}"/>
          </ac:spMkLst>
        </pc:spChg>
      </pc:sldChg>
      <pc:sldChg chg="modSp add">
        <pc:chgData name="" userId="45b6879501d974e2" providerId="LiveId" clId="{905DE06A-883C-4CCA-BFC0-47CC9151E213}" dt="2025-11-18T12:32:19.980" v="78" actId="113"/>
        <pc:sldMkLst>
          <pc:docMk/>
          <pc:sldMk cId="1947954706" sldId="280"/>
        </pc:sldMkLst>
        <pc:spChg chg="mod">
          <ac:chgData name="" userId="45b6879501d974e2" providerId="LiveId" clId="{905DE06A-883C-4CCA-BFC0-47CC9151E213}" dt="2025-11-18T12:24:56.030" v="74" actId="255"/>
          <ac:spMkLst>
            <pc:docMk/>
            <pc:sldMk cId="1947954706" sldId="280"/>
            <ac:spMk id="2" creationId="{E3898A7E-48F6-4915-8AD1-84F123B930E6}"/>
          </ac:spMkLst>
        </pc:spChg>
        <pc:spChg chg="mod">
          <ac:chgData name="" userId="45b6879501d974e2" providerId="LiveId" clId="{905DE06A-883C-4CCA-BFC0-47CC9151E213}" dt="2025-11-18T12:32:19.980" v="78" actId="113"/>
          <ac:spMkLst>
            <pc:docMk/>
            <pc:sldMk cId="1947954706" sldId="280"/>
            <ac:spMk id="3" creationId="{27F62329-47D9-4C31-AB7D-2B3A36B32326}"/>
          </ac:spMkLst>
        </pc:spChg>
      </pc:sldChg>
      <pc:sldChg chg="addSp modSp add">
        <pc:chgData name="" userId="45b6879501d974e2" providerId="LiveId" clId="{905DE06A-883C-4CCA-BFC0-47CC9151E213}" dt="2025-11-19T07:15:37.285" v="246" actId="6549"/>
        <pc:sldMkLst>
          <pc:docMk/>
          <pc:sldMk cId="818211940" sldId="281"/>
        </pc:sldMkLst>
        <pc:spChg chg="mod">
          <ac:chgData name="" userId="45b6879501d974e2" providerId="LiveId" clId="{905DE06A-883C-4CCA-BFC0-47CC9151E213}" dt="2025-11-18T12:38:50.711" v="84" actId="1076"/>
          <ac:spMkLst>
            <pc:docMk/>
            <pc:sldMk cId="818211940" sldId="281"/>
            <ac:spMk id="2" creationId="{155474EA-8753-4713-9DE0-BD2F9B1537D4}"/>
          </ac:spMkLst>
        </pc:spChg>
        <pc:spChg chg="add mod">
          <ac:chgData name="" userId="45b6879501d974e2" providerId="LiveId" clId="{905DE06A-883C-4CCA-BFC0-47CC9151E213}" dt="2025-11-18T12:47:25.851" v="106" actId="255"/>
          <ac:spMkLst>
            <pc:docMk/>
            <pc:sldMk cId="818211940" sldId="281"/>
            <ac:spMk id="3" creationId="{53892928-96D5-4213-9815-D7EFD1459051}"/>
          </ac:spMkLst>
        </pc:spChg>
        <pc:spChg chg="add mod">
          <ac:chgData name="" userId="45b6879501d974e2" providerId="LiveId" clId="{905DE06A-883C-4CCA-BFC0-47CC9151E213}" dt="2025-11-19T07:15:37.285" v="246" actId="6549"/>
          <ac:spMkLst>
            <pc:docMk/>
            <pc:sldMk cId="818211940" sldId="281"/>
            <ac:spMk id="5" creationId="{393B65E8-C057-4745-A6C1-7F99954BEB2C}"/>
          </ac:spMkLst>
        </pc:spChg>
        <pc:picChg chg="add mod">
          <ac:chgData name="" userId="45b6879501d974e2" providerId="LiveId" clId="{905DE06A-883C-4CCA-BFC0-47CC9151E213}" dt="2025-11-18T12:46:42.341" v="105" actId="1076"/>
          <ac:picMkLst>
            <pc:docMk/>
            <pc:sldMk cId="818211940" sldId="281"/>
            <ac:picMk id="4" creationId="{99C3A412-6D1D-4F77-A5E0-97F4FCD1E08F}"/>
          </ac:picMkLst>
        </pc:picChg>
      </pc:sldChg>
      <pc:sldChg chg="modSp add">
        <pc:chgData name="" userId="45b6879501d974e2" providerId="LiveId" clId="{905DE06A-883C-4CCA-BFC0-47CC9151E213}" dt="2025-11-18T13:04:46.552" v="132" actId="113"/>
        <pc:sldMkLst>
          <pc:docMk/>
          <pc:sldMk cId="2453868518" sldId="282"/>
        </pc:sldMkLst>
        <pc:spChg chg="mod">
          <ac:chgData name="" userId="45b6879501d974e2" providerId="LiveId" clId="{905DE06A-883C-4CCA-BFC0-47CC9151E213}" dt="2025-11-18T12:53:53.318" v="112" actId="27636"/>
          <ac:spMkLst>
            <pc:docMk/>
            <pc:sldMk cId="2453868518" sldId="282"/>
            <ac:spMk id="2" creationId="{EB6C763C-F632-4613-85FF-3A6EE9FEDD92}"/>
          </ac:spMkLst>
        </pc:spChg>
        <pc:spChg chg="mod">
          <ac:chgData name="" userId="45b6879501d974e2" providerId="LiveId" clId="{905DE06A-883C-4CCA-BFC0-47CC9151E213}" dt="2025-11-18T13:04:46.552" v="132" actId="113"/>
          <ac:spMkLst>
            <pc:docMk/>
            <pc:sldMk cId="2453868518" sldId="282"/>
            <ac:spMk id="3" creationId="{4E862CE5-240E-4A25-83D1-3DD26F2CA075}"/>
          </ac:spMkLst>
        </pc:spChg>
      </pc:sldChg>
      <pc:sldChg chg="modSp add">
        <pc:chgData name="" userId="45b6879501d974e2" providerId="LiveId" clId="{905DE06A-883C-4CCA-BFC0-47CC9151E213}" dt="2025-11-18T13:20:44.447" v="149"/>
        <pc:sldMkLst>
          <pc:docMk/>
          <pc:sldMk cId="247978063" sldId="283"/>
        </pc:sldMkLst>
        <pc:spChg chg="mod">
          <ac:chgData name="" userId="45b6879501d974e2" providerId="LiveId" clId="{905DE06A-883C-4CCA-BFC0-47CC9151E213}" dt="2025-11-18T13:11:46.862" v="135" actId="14100"/>
          <ac:spMkLst>
            <pc:docMk/>
            <pc:sldMk cId="247978063" sldId="283"/>
            <ac:spMk id="2" creationId="{A4000695-D7F9-4963-88A5-8E07B0245953}"/>
          </ac:spMkLst>
        </pc:spChg>
        <pc:spChg chg="mod">
          <ac:chgData name="" userId="45b6879501d974e2" providerId="LiveId" clId="{905DE06A-883C-4CCA-BFC0-47CC9151E213}" dt="2025-11-18T13:20:44.447" v="149"/>
          <ac:spMkLst>
            <pc:docMk/>
            <pc:sldMk cId="247978063" sldId="283"/>
            <ac:spMk id="3" creationId="{6638BEA9-E575-4890-9969-8C28D0889415}"/>
          </ac:spMkLst>
        </pc:spChg>
      </pc:sldChg>
      <pc:sldChg chg="modSp add">
        <pc:chgData name="" userId="45b6879501d974e2" providerId="LiveId" clId="{905DE06A-883C-4CCA-BFC0-47CC9151E213}" dt="2025-11-18T13:44:24.014" v="196" actId="113"/>
        <pc:sldMkLst>
          <pc:docMk/>
          <pc:sldMk cId="3731136330" sldId="284"/>
        </pc:sldMkLst>
        <pc:spChg chg="mod">
          <ac:chgData name="" userId="45b6879501d974e2" providerId="LiveId" clId="{905DE06A-883C-4CCA-BFC0-47CC9151E213}" dt="2025-11-18T13:32:26.613" v="156" actId="14100"/>
          <ac:spMkLst>
            <pc:docMk/>
            <pc:sldMk cId="3731136330" sldId="284"/>
            <ac:spMk id="2" creationId="{87EFB225-B010-4A56-93F4-67F83E141DF4}"/>
          </ac:spMkLst>
        </pc:spChg>
        <pc:spChg chg="mod">
          <ac:chgData name="" userId="45b6879501d974e2" providerId="LiveId" clId="{905DE06A-883C-4CCA-BFC0-47CC9151E213}" dt="2025-11-18T13:44:24.014" v="196" actId="113"/>
          <ac:spMkLst>
            <pc:docMk/>
            <pc:sldMk cId="3731136330" sldId="284"/>
            <ac:spMk id="3" creationId="{8AD91E24-8C35-487E-A1F3-5FC212E0AD88}"/>
          </ac:spMkLst>
        </pc:spChg>
      </pc:sldChg>
      <pc:sldChg chg="modSp add">
        <pc:chgData name="" userId="45b6879501d974e2" providerId="LiveId" clId="{905DE06A-883C-4CCA-BFC0-47CC9151E213}" dt="2025-11-18T13:56:45.209" v="208" actId="13900"/>
        <pc:sldMkLst>
          <pc:docMk/>
          <pc:sldMk cId="2648608928" sldId="285"/>
        </pc:sldMkLst>
        <pc:spChg chg="mod">
          <ac:chgData name="" userId="45b6879501d974e2" providerId="LiveId" clId="{905DE06A-883C-4CCA-BFC0-47CC9151E213}" dt="2025-11-18T13:51:55.947" v="198"/>
          <ac:spMkLst>
            <pc:docMk/>
            <pc:sldMk cId="2648608928" sldId="285"/>
            <ac:spMk id="2" creationId="{F1E2630A-FD0F-4DBB-BB9B-77D1ABC8B1BF}"/>
          </ac:spMkLst>
        </pc:spChg>
        <pc:spChg chg="mod">
          <ac:chgData name="" userId="45b6879501d974e2" providerId="LiveId" clId="{905DE06A-883C-4CCA-BFC0-47CC9151E213}" dt="2025-11-18T13:56:45.209" v="208" actId="13900"/>
          <ac:spMkLst>
            <pc:docMk/>
            <pc:sldMk cId="2648608928" sldId="285"/>
            <ac:spMk id="3" creationId="{F957A2E5-0594-4EAD-A0D5-A5CCD6EB8B13}"/>
          </ac:spMkLst>
        </pc:spChg>
      </pc:sldChg>
      <pc:sldChg chg="modSp add">
        <pc:chgData name="" userId="45b6879501d974e2" providerId="LiveId" clId="{905DE06A-883C-4CCA-BFC0-47CC9151E213}" dt="2025-11-18T14:00:25.659" v="236" actId="1076"/>
        <pc:sldMkLst>
          <pc:docMk/>
          <pc:sldMk cId="1073401601" sldId="286"/>
        </pc:sldMkLst>
        <pc:spChg chg="mod">
          <ac:chgData name="" userId="45b6879501d974e2" providerId="LiveId" clId="{905DE06A-883C-4CCA-BFC0-47CC9151E213}" dt="2025-11-18T14:00:25.659" v="236" actId="1076"/>
          <ac:spMkLst>
            <pc:docMk/>
            <pc:sldMk cId="1073401601" sldId="286"/>
            <ac:spMk id="2" creationId="{22D05658-CF09-4AA2-B798-23656EEEA8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01EA-6835-472A-8C4B-769FA9EE3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040AB-F91E-46F5-91DC-054B330F8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36F56-6567-4D69-ADFF-D7CC2DF5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57122-2592-4AFA-A7D1-BC178171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56738-9111-4707-86D7-B2110E4B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91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31B3-D734-44BA-8B46-00A3D3C3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B25E3-C52F-4540-B039-9713705E3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25DFD-666F-4247-9FFA-5E96176C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40973-0219-4F06-8492-5F882218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B39EB-4BDC-4158-89DC-E36DC097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378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FF6452-5280-4F40-9598-C2D6D2CD4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479A0A-1830-4F98-AF2A-A97C7C566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1A6AE-B44E-46B2-84E4-A9870A6C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BC49E-EA51-4B81-A8B3-143446C4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261ED-4DE9-4E7B-AA78-F01A1D13B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365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D194-87C3-487E-BAC0-9E3906777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9BAA6-23C7-4848-A575-F6F935C3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32EA0-383A-4019-90B2-12BDC173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345BC-372E-489E-BFD5-5A7F4E27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147A8-F148-45B1-803B-1E4AC9AC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0253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81ED-7A7F-4979-9C6E-C3A8B556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26F7D-442F-4731-9DDA-8D8841AF7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801A9-064B-4AC0-8493-B36EC44A4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3C102-182A-4F3F-ABED-A54E0F166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7AB3F-33C9-4490-BF1C-136818228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4109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B0B5-EEE1-493E-8AEA-1CDE14A8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52451-F3E2-45B3-A3F6-9713A9665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05D6EA-4B38-4AE8-BAFC-78800A293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0ECAD-2887-4337-807D-9EFB8069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953AF-86F2-42E9-A7DA-9EF8830D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9CFBD-FC11-4558-94C6-181653EA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997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CAAD-8ACF-49DA-89F8-CF69471F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D8490-F633-4C1B-AF3A-3B1866378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A08EA-4709-4D16-804B-8C51E3937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5D1451-4F6D-49FC-B537-09657693DE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B552A0-EF10-4439-843E-8243177CE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B8E19E-40C4-416F-806D-2BD83CCCB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2238C-8EA8-4693-B502-52E542A59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2A9AED-8513-4518-98B1-A82727ECA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4287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9F96B-06F4-4AF8-9FD8-41200F61E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EDDFA2-0AD2-49B7-B153-B8045ED3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A4345-849B-4558-B3F9-042250A15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2D5F96-B714-4A07-A882-F46E5E7B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5639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64E88-E9D3-4655-BC07-BC335DCF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F666F-57F4-4DF7-97D9-9F2404F2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EA405-FEA4-49EF-A40B-D41755FF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466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B1810-12D4-47A7-9D11-CECA74360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C831B-09ED-4EAC-99D1-DF3D39B91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9874C-82D2-4270-8825-A5D53E592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25288-139B-4D56-9ECC-92068457B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3035A-CF9B-4BA9-AD87-DE2F0087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12847-FBD1-432E-AA94-81D1795E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167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84012-BE22-43A8-A46D-4D7646F6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140024-F517-4302-BCF1-BF2CF2672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9A666-5009-4F90-A62E-5D3156E19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09A34-4C30-48A4-819E-780B00788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EDBF88-F1C0-4686-8B66-D21860AF8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3544C-4E35-495C-9F0B-16B9A826C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030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6F1784-EAF9-4EBB-9E2C-22CAF244E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5FCEB-3626-4206-A8BD-EEDD20042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D9350-8BB5-4DEE-B370-65579C2BA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728A3-250B-4C85-B255-E5A2F18714F6}" type="datetimeFigureOut">
              <a:rPr lang="bg-BG" smtClean="0"/>
              <a:t>19.11.2025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34FA6-2158-4A0F-BE8B-EDED3DDFB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1D981-FC3B-4286-A7CE-4BD03CA64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7B130-93A6-40EC-B3EE-250AEBBE873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4417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EDC1-870C-4414-84BB-A6E34C14E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6933"/>
            <a:ext cx="9144000" cy="2604028"/>
          </a:xfrm>
        </p:spPr>
        <p:txBody>
          <a:bodyPr>
            <a:noAutofit/>
          </a:bodyPr>
          <a:lstStyle/>
          <a:p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Инвентаризацията на „минералните отпадъци” от рудодобива, обогатяването и металургията на медта- средство за разширяване на суровинната база на</a:t>
            </a:r>
            <a:b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Р. България</a:t>
            </a:r>
            <a:endParaRPr lang="bg-BG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9AFE4-8F49-401C-87CD-AB6B1431D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4905"/>
            <a:ext cx="9144000" cy="656695"/>
          </a:xfrm>
        </p:spPr>
        <p:txBody>
          <a:bodyPr/>
          <a:lstStyle/>
          <a:p>
            <a:r>
              <a:rPr lang="bg-BG" b="1" dirty="0">
                <a:latin typeface="Times New Roman CYR" panose="02020603050405020304" pitchFamily="18" charset="0"/>
                <a:ea typeface="Times New Roman" panose="02020603050405020304" pitchFamily="18" charset="0"/>
              </a:rPr>
              <a:t>Любомир С. Илчев, Надежда Г. Давчева-Илчева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12183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616E9-7E83-45CD-A8BF-79AB670E0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BC1F8-040D-4D39-B47A-88FA40517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Целта е да се премине от „отворена” индустриална икономика, към „затворена”- 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кръгова икономика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нулеви отпадъци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Този съвременен подход, известен още под названието 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люлката до люлката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 насочен към </a:t>
            </a:r>
            <a:r>
              <a:rPr lang="bg-BG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интегрирани производствени системи със затворен цикъл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които отпадъци от едно производство или индустрия, се оползотворяват като  суровини за други, или се рециклират, вместо да се превръщат в замърсители.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3172259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F0A5F-2066-45EE-929F-CB1A70C60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10518776" cy="727075"/>
          </a:xfrm>
        </p:spPr>
        <p:txBody>
          <a:bodyPr/>
          <a:lstStyle/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CF00C5-7FA0-41A9-8BA3-54F07A334C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78400" y="1536516"/>
            <a:ext cx="6376988" cy="490733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39EA6-C8C8-432C-9EF9-1E86C9721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930400"/>
            <a:ext cx="3777368" cy="4120444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Целта е да се премине от „отворена” индустриална икономика, към „затворена”- </a:t>
            </a:r>
            <a:r>
              <a:rPr lang="bg-BG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кръгова икономика</a:t>
            </a:r>
            <a:r>
              <a:rPr lang="bg-BG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с </a:t>
            </a:r>
            <a:r>
              <a:rPr lang="bg-BG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нулеви отпадъци</a:t>
            </a:r>
            <a:r>
              <a:rPr lang="bg-BG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Този съвременен подход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 насочен към </a:t>
            </a:r>
            <a:r>
              <a:rPr lang="bg-BG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интегрирани производствени системи със затворен цикъл</a:t>
            </a:r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които отпадъци от едно производство или индустрия, се оползотворяват като  суровини за други, или се рециклират, вместо да се превръщат в замърсители.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39442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3AA0D-B259-4272-A10B-0FBB41969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0A0F1-659D-456A-90B2-6642ECEDA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световната практика, все повече се разширява приложението на  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рудни скални отпадъци, флотационни отпадъци и металургични шлаки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Оползотворяването на медните  минни отпадъци</a:t>
            </a:r>
            <a:r>
              <a:rPr lang="bg-BG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води до значителни 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суровинни, технико-икономически, екологични и социални ползи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83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C259-C10F-4D1C-818E-443F8B0C3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38DC2-37FC-4459-A5E6-C19FDF60F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добив на глава от населението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 България попада в определението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„минна държава”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 показател над средния в световен мащаб. Заема водеща позиция в европейския меден рудодобив- на трето място след Швеция и Полша.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3498014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844FD-87F6-4691-AA9E-254E280F0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33" y="155686"/>
            <a:ext cx="10515600" cy="566803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F669BF-E802-4535-9403-2B220431C7CE}"/>
              </a:ext>
            </a:extLst>
          </p:cNvPr>
          <p:cNvSpPr/>
          <p:nvPr/>
        </p:nvSpPr>
        <p:spPr>
          <a:xfrm>
            <a:off x="948267" y="790795"/>
            <a:ext cx="102954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bg-BG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Медните руди имат висок дял в местното материално потребление (ММП). В България за периода 2005-20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г.</a:t>
            </a:r>
            <a:r>
              <a:rPr lang="bg-BG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понастоящем, делът на използваните медни руди, спрямо общото ММП, е висок и възлиза средно на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bg-BG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,55%</a:t>
            </a: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bg-BG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3A7802-E4C5-4CE9-A5C6-BC6AA415B887}"/>
              </a:ext>
            </a:extLst>
          </p:cNvPr>
          <p:cNvSpPr/>
          <p:nvPr/>
        </p:nvSpPr>
        <p:spPr>
          <a:xfrm>
            <a:off x="948267" y="2057559"/>
            <a:ext cx="6181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1.   Р. България -ММП включително дяла на медните руди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67162C-ACE3-4FBB-9816-C0A1AEEE0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982048"/>
              </p:ext>
            </p:extLst>
          </p:nvPr>
        </p:nvGraphicFramePr>
        <p:xfrm>
          <a:off x="948267" y="2430266"/>
          <a:ext cx="8353778" cy="2253361"/>
        </p:xfrm>
        <a:graphic>
          <a:graphicData uri="http://schemas.openxmlformats.org/drawingml/2006/table">
            <a:tbl>
              <a:tblPr/>
              <a:tblGrid>
                <a:gridCol w="2457392">
                  <a:extLst>
                    <a:ext uri="{9D8B030D-6E8A-4147-A177-3AD203B41FA5}">
                      <a16:colId xmlns:a16="http://schemas.microsoft.com/office/drawing/2014/main" val="550184034"/>
                    </a:ext>
                  </a:extLst>
                </a:gridCol>
                <a:gridCol w="1008807">
                  <a:extLst>
                    <a:ext uri="{9D8B030D-6E8A-4147-A177-3AD203B41FA5}">
                      <a16:colId xmlns:a16="http://schemas.microsoft.com/office/drawing/2014/main" val="382093850"/>
                    </a:ext>
                  </a:extLst>
                </a:gridCol>
                <a:gridCol w="983408">
                  <a:extLst>
                    <a:ext uri="{9D8B030D-6E8A-4147-A177-3AD203B41FA5}">
                      <a16:colId xmlns:a16="http://schemas.microsoft.com/office/drawing/2014/main" val="4174160236"/>
                    </a:ext>
                  </a:extLst>
                </a:gridCol>
                <a:gridCol w="1019981">
                  <a:extLst>
                    <a:ext uri="{9D8B030D-6E8A-4147-A177-3AD203B41FA5}">
                      <a16:colId xmlns:a16="http://schemas.microsoft.com/office/drawing/2014/main" val="3609220340"/>
                    </a:ext>
                  </a:extLst>
                </a:gridCol>
                <a:gridCol w="1016934">
                  <a:extLst>
                    <a:ext uri="{9D8B030D-6E8A-4147-A177-3AD203B41FA5}">
                      <a16:colId xmlns:a16="http://schemas.microsoft.com/office/drawing/2014/main" val="3649216357"/>
                    </a:ext>
                  </a:extLst>
                </a:gridCol>
                <a:gridCol w="933628">
                  <a:extLst>
                    <a:ext uri="{9D8B030D-6E8A-4147-A177-3AD203B41FA5}">
                      <a16:colId xmlns:a16="http://schemas.microsoft.com/office/drawing/2014/main" val="2553507230"/>
                    </a:ext>
                  </a:extLst>
                </a:gridCol>
                <a:gridCol w="933628">
                  <a:extLst>
                    <a:ext uri="{9D8B030D-6E8A-4147-A177-3AD203B41FA5}">
                      <a16:colId xmlns:a16="http://schemas.microsoft.com/office/drawing/2014/main" val="2121595459"/>
                    </a:ext>
                  </a:extLst>
                </a:gridCol>
              </a:tblGrid>
              <a:tr h="210387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Местно материално потребление/ години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8452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Години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2009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989455"/>
                  </a:ext>
                </a:extLst>
              </a:tr>
              <a:tr h="210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ММП общо (</a:t>
                      </a:r>
                      <a:r>
                        <a:rPr lang="bg-BG" sz="1600" dirty="0" err="1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хил.т</a:t>
                      </a: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126441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142247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122910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134084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127593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140067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219679"/>
                  </a:ext>
                </a:extLst>
              </a:tr>
              <a:tr h="664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Медни руди  (</a:t>
                      </a:r>
                      <a:r>
                        <a:rPr lang="bg-BG" sz="1600" dirty="0" err="1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хил.т</a:t>
                      </a: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25102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26853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27152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28214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27890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27450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802626"/>
                  </a:ext>
                </a:extLst>
              </a:tr>
              <a:tr h="664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Медни руди спрямо  общото ММП (%)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19,85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18,88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22,09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21,04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21,86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19,60</a:t>
                      </a:r>
                      <a:endParaRPr lang="bg-BG" sz="1600" dirty="0"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5955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9930B9E9-EBDF-433B-B8C3-58DF4B64629B}"/>
              </a:ext>
            </a:extLst>
          </p:cNvPr>
          <p:cNvSpPr/>
          <p:nvPr/>
        </p:nvSpPr>
        <p:spPr>
          <a:xfrm>
            <a:off x="948266" y="4912058"/>
            <a:ext cx="102954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 потвърждава важността на тези суровини за икономиката на страната ни. Наличието в тях на благородни, редки метали и разсеяни елементи, предимно като злато, кобалт, селен, телур, талий, рений и др., значително повишава стойността им</a:t>
            </a:r>
            <a:r>
              <a:rPr lang="bg-BG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9657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5369B-F1AC-49A9-BACC-4A52943D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853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E273A-FF3C-4E25-B9A8-A1826D4B0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0934"/>
            <a:ext cx="10515600" cy="5081941"/>
          </a:xfrm>
        </p:spPr>
        <p:txBody>
          <a:bodyPr/>
          <a:lstStyle/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територията на страната са определени четири основни медни рудоносни зони, със следните по-важни находища: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Балканска- 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„Елаците”, „Челопеч” –действащи; ”</a:t>
            </a:r>
            <a:r>
              <a:rPr lang="bg-B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Плакалница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”,  „</a:t>
            </a:r>
            <a:r>
              <a:rPr lang="bg-BG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Издремец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,„Седмочисленици”, и  др. -закрити;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Средногорска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"Асарел" – действащо; „Медет”, „Елшица” „Влайков връх”., "Цар Асен”  и др. -закрити;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Черноморска (Бургаска)- „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Росен”, „Върли бряг”, „Меден рид” -закрити;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Странджанска (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Малкотърновска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)-  „Граматиково”, „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Бърдце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”- закрити.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06047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E0944-14F6-4F3C-9351-53C15E524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431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816395-6BFF-4C20-AD6B-C3C6D5CD8C01}"/>
              </a:ext>
            </a:extLst>
          </p:cNvPr>
          <p:cNvSpPr/>
          <p:nvPr/>
        </p:nvSpPr>
        <p:spPr>
          <a:xfrm>
            <a:off x="838200" y="1311350"/>
            <a:ext cx="86947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bg-BG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2.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Химически състав на флотационни отпадъци от някой закрити флотационни фабрики</a:t>
            </a:r>
            <a:endParaRPr lang="bg-BG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C8AA1E-C7F3-4C02-B562-63F193902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963626"/>
              </p:ext>
            </p:extLst>
          </p:nvPr>
        </p:nvGraphicFramePr>
        <p:xfrm>
          <a:off x="993422" y="1738489"/>
          <a:ext cx="9189156" cy="3691468"/>
        </p:xfrm>
        <a:graphic>
          <a:graphicData uri="http://schemas.openxmlformats.org/drawingml/2006/table">
            <a:tbl>
              <a:tblPr firstRow="1" firstCol="1" bandRow="1"/>
              <a:tblGrid>
                <a:gridCol w="1605480">
                  <a:extLst>
                    <a:ext uri="{9D8B030D-6E8A-4147-A177-3AD203B41FA5}">
                      <a16:colId xmlns:a16="http://schemas.microsoft.com/office/drawing/2014/main" val="984582808"/>
                    </a:ext>
                  </a:extLst>
                </a:gridCol>
                <a:gridCol w="820604">
                  <a:extLst>
                    <a:ext uri="{9D8B030D-6E8A-4147-A177-3AD203B41FA5}">
                      <a16:colId xmlns:a16="http://schemas.microsoft.com/office/drawing/2014/main" val="1736621431"/>
                    </a:ext>
                  </a:extLst>
                </a:gridCol>
                <a:gridCol w="820604">
                  <a:extLst>
                    <a:ext uri="{9D8B030D-6E8A-4147-A177-3AD203B41FA5}">
                      <a16:colId xmlns:a16="http://schemas.microsoft.com/office/drawing/2014/main" val="542100738"/>
                    </a:ext>
                  </a:extLst>
                </a:gridCol>
                <a:gridCol w="661555">
                  <a:extLst>
                    <a:ext uri="{9D8B030D-6E8A-4147-A177-3AD203B41FA5}">
                      <a16:colId xmlns:a16="http://schemas.microsoft.com/office/drawing/2014/main" val="1702496096"/>
                    </a:ext>
                  </a:extLst>
                </a:gridCol>
                <a:gridCol w="898976">
                  <a:extLst>
                    <a:ext uri="{9D8B030D-6E8A-4147-A177-3AD203B41FA5}">
                      <a16:colId xmlns:a16="http://schemas.microsoft.com/office/drawing/2014/main" val="3141138366"/>
                    </a:ext>
                  </a:extLst>
                </a:gridCol>
                <a:gridCol w="898976">
                  <a:extLst>
                    <a:ext uri="{9D8B030D-6E8A-4147-A177-3AD203B41FA5}">
                      <a16:colId xmlns:a16="http://schemas.microsoft.com/office/drawing/2014/main" val="4223076495"/>
                    </a:ext>
                  </a:extLst>
                </a:gridCol>
                <a:gridCol w="774503">
                  <a:extLst>
                    <a:ext uri="{9D8B030D-6E8A-4147-A177-3AD203B41FA5}">
                      <a16:colId xmlns:a16="http://schemas.microsoft.com/office/drawing/2014/main" val="774757769"/>
                    </a:ext>
                  </a:extLst>
                </a:gridCol>
                <a:gridCol w="610844">
                  <a:extLst>
                    <a:ext uri="{9D8B030D-6E8A-4147-A177-3AD203B41FA5}">
                      <a16:colId xmlns:a16="http://schemas.microsoft.com/office/drawing/2014/main" val="46645233"/>
                    </a:ext>
                  </a:extLst>
                </a:gridCol>
                <a:gridCol w="610844">
                  <a:extLst>
                    <a:ext uri="{9D8B030D-6E8A-4147-A177-3AD203B41FA5}">
                      <a16:colId xmlns:a16="http://schemas.microsoft.com/office/drawing/2014/main" val="3109757829"/>
                    </a:ext>
                  </a:extLst>
                </a:gridCol>
                <a:gridCol w="743385">
                  <a:extLst>
                    <a:ext uri="{9D8B030D-6E8A-4147-A177-3AD203B41FA5}">
                      <a16:colId xmlns:a16="http://schemas.microsoft.com/office/drawing/2014/main" val="75640883"/>
                    </a:ext>
                  </a:extLst>
                </a:gridCol>
                <a:gridCol w="743385">
                  <a:extLst>
                    <a:ext uri="{9D8B030D-6E8A-4147-A177-3AD203B41FA5}">
                      <a16:colId xmlns:a16="http://schemas.microsoft.com/office/drawing/2014/main" val="3095743678"/>
                    </a:ext>
                  </a:extLst>
                </a:gridCol>
              </a:tblGrid>
              <a:tr h="3148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Флотационна фабрика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 състав в 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391342"/>
                  </a:ext>
                </a:extLst>
              </a:tr>
              <a:tr h="612364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SiO</a:t>
                      </a:r>
                      <a:r>
                        <a:rPr lang="en-US" sz="1200" baseline="-250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MgO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200" baseline="-250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Pb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Zn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554479"/>
                  </a:ext>
                </a:extLst>
              </a:tr>
              <a:tr h="314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Медет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64,36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16,96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3,38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2,31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3,58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009132"/>
                  </a:ext>
                </a:extLst>
              </a:tr>
              <a:tr h="6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Елшица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73,01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10,88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0,78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0,94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5,56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2,77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282904"/>
                  </a:ext>
                </a:extLst>
              </a:tr>
              <a:tr h="6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Върли бряг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50.82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12,35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5,95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6,74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11,63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960104"/>
                  </a:ext>
                </a:extLst>
              </a:tr>
              <a:tr h="6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Росен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45.00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4,56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13,41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0,065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566856"/>
                  </a:ext>
                </a:extLst>
              </a:tr>
              <a:tr h="612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Търново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39,26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8,58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8,74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2,95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15,64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0,45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bg-BG" sz="120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0,09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0,085</a:t>
                      </a:r>
                      <a:endParaRPr lang="bg-BG" sz="120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605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49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A17C9-C63E-4A96-BEAA-2398CA03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0B9A3-5404-48C6-B1F3-A7735125C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bg-BG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най</a:t>
            </a:r>
            <a:r>
              <a:rPr lang="bg-BG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голямото действащо медно минно-обогатително дружество „Елаците-Мед” АД, с открит рудник ( втори по големина в Европа след </a:t>
            </a:r>
            <a:r>
              <a:rPr lang="en-US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Aitik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Швеция)  и флотационна фабрика, ежегодно се добива над 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40млн.t минна маса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които над 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25 млн.t скален  отпадък.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Годишното количество на 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флотационния отпадък надвишава 12 млн.t.</a:t>
            </a:r>
            <a:endParaRPr lang="bg-BG" sz="3600" b="1" dirty="0"/>
          </a:p>
        </p:txBody>
      </p:sp>
    </p:spTree>
    <p:extLst>
      <p:ext uri="{BB962C8B-B14F-4D97-AF65-F5344CB8AC3E}">
        <p14:creationId xmlns:p14="http://schemas.microsoft.com/office/powerpoint/2010/main" val="2878423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5C3B4-64C5-43E2-A358-AB47F79F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919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FA18B-7A64-4063-8278-DF8375297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878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Следващият по големина минно-обогатителен комплекс с  открит рудник у нас- „Асарел-Медет” АД, в резултатите от производствената си дейност за периода 1964-2004г. е складирал: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426773 хил.</a:t>
            </a: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t.</a:t>
            </a:r>
            <a:r>
              <a:rPr lang="bg-BG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скална маса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304486 хил.t флотационен отпадък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2981416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298B2-73C7-476B-BFAB-D0ED3E7F1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719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EEDC8-1B87-4560-9972-7E416DE84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512"/>
            <a:ext cx="105156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„Челопеч </a:t>
            </a:r>
            <a:r>
              <a:rPr lang="bg-BG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майнинг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ЕАД е единственото в страната минно-обогатително дружество за подземен добив на медно-златна руда и едно от най-големите златни находища в Европа. То е и най-голямата работеща европейска златна мина. Рудата е уникална с богатия си състав, съдържа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87 минерала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рудника е внедрена съвременна камерна система с </a:t>
            </a:r>
            <a:r>
              <a:rPr lang="bg-BG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следващо пастово запълнение. По този начин дружеството оползотворява голяма част от собствените си отпадъци и удължава  </a:t>
            </a:r>
            <a:r>
              <a:rPr lang="bg-BG" sz="3200">
                <a:latin typeface="Times New Roman" panose="02020603050405020304" pitchFamily="18" charset="0"/>
                <a:ea typeface="Times New Roman" panose="02020603050405020304" pitchFamily="18" charset="0"/>
              </a:rPr>
              <a:t>експлоатационния период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флотационното хвостохранилище.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Управлението на собствените му промишлени отпадъци отговаря на най-добрите практики в минно-обогатителната индустрия. 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7960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C622C-CBA4-4B15-8EEC-6D1EEB4F4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31334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 на доклада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2FCA3-57C3-414C-B78D-7D78BAADE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Целта на настоящия доклад е да обоснове необходимостта и ползата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„</a:t>
            </a:r>
            <a:r>
              <a:rPr lang="bg-BG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минните отпадъци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”, генерирани при добива и обогатяването на медните руди и металургичната преработка на тяхните концентрати</a:t>
            </a: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като средство за разширяване на суровинната база.  Според българския Закон за подземните богатства, тези продукти се определят като </a:t>
            </a:r>
            <a:r>
              <a:rPr lang="bg-BG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„минни отпадъци”, 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 съгласно Регламент (ЕО) № 2150/2002- влизат в състава на категорията „</a:t>
            </a:r>
            <a:r>
              <a:rPr lang="bg-BG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минерални отпадъци</a:t>
            </a:r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791240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7E7C-6575-46F7-8330-231B5B14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CB35F-7F94-4CE1-86F4-04E177EDD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09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единствения действащ медно- металургичния завод - „Аурубис България” АД- в гр. Пирдоп годишно от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флешпеща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отделят около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700 хил.t. медни шлаки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които се флотират заедно с конверторните шлаки, за извличане на остатъчната мед. За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сега във флотационната фабриката се получават два продукта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меден концентрат, който се рециклира в медното производство на завода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около 640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хил.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годишно </a:t>
            </a:r>
            <a:r>
              <a:rPr lang="bg-B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магнетито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-фаялитов продукт, който се съхранява в хвостохранилище.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27498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6A9CD-F635-4523-ABCD-DDAD6FDF8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764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367C0D-0F5A-48AE-A9ED-CCF467DA11E9}"/>
              </a:ext>
            </a:extLst>
          </p:cNvPr>
          <p:cNvSpPr/>
          <p:nvPr/>
        </p:nvSpPr>
        <p:spPr>
          <a:xfrm>
            <a:off x="838200" y="2023750"/>
            <a:ext cx="77413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3. Химичен състав на </a:t>
            </a:r>
            <a:r>
              <a:rPr lang="bg-BG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магнетито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-фаялитовия продукт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„Аурубис  България”</a:t>
            </a:r>
            <a:endParaRPr lang="bg-BG" sz="1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6065852-3265-4679-887B-2FC647D953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41501"/>
              </p:ext>
            </p:extLst>
          </p:nvPr>
        </p:nvGraphicFramePr>
        <p:xfrm>
          <a:off x="941562" y="2564503"/>
          <a:ext cx="7741361" cy="1097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026">
                  <a:extLst>
                    <a:ext uri="{9D8B030D-6E8A-4147-A177-3AD203B41FA5}">
                      <a16:colId xmlns:a16="http://schemas.microsoft.com/office/drawing/2014/main" val="2740644307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768711251"/>
                    </a:ext>
                  </a:extLst>
                </a:gridCol>
                <a:gridCol w="544732">
                  <a:extLst>
                    <a:ext uri="{9D8B030D-6E8A-4147-A177-3AD203B41FA5}">
                      <a16:colId xmlns:a16="http://schemas.microsoft.com/office/drawing/2014/main" val="3418521166"/>
                    </a:ext>
                  </a:extLst>
                </a:gridCol>
                <a:gridCol w="476641">
                  <a:extLst>
                    <a:ext uri="{9D8B030D-6E8A-4147-A177-3AD203B41FA5}">
                      <a16:colId xmlns:a16="http://schemas.microsoft.com/office/drawing/2014/main" val="789567342"/>
                    </a:ext>
                  </a:extLst>
                </a:gridCol>
                <a:gridCol w="535005">
                  <a:extLst>
                    <a:ext uri="{9D8B030D-6E8A-4147-A177-3AD203B41FA5}">
                      <a16:colId xmlns:a16="http://schemas.microsoft.com/office/drawing/2014/main" val="904594076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2869509798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1266874411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2755180589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1599698371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1977185317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3577725244"/>
                    </a:ext>
                  </a:extLst>
                </a:gridCol>
                <a:gridCol w="583642">
                  <a:extLst>
                    <a:ext uri="{9D8B030D-6E8A-4147-A177-3AD203B41FA5}">
                      <a16:colId xmlns:a16="http://schemas.microsoft.com/office/drawing/2014/main" val="2690537742"/>
                    </a:ext>
                  </a:extLst>
                </a:gridCol>
                <a:gridCol w="291821">
                  <a:extLst>
                    <a:ext uri="{9D8B030D-6E8A-4147-A177-3AD203B41FA5}">
                      <a16:colId xmlns:a16="http://schemas.microsoft.com/office/drawing/2014/main" val="3646825614"/>
                    </a:ext>
                  </a:extLst>
                </a:gridCol>
              </a:tblGrid>
              <a:tr h="4237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Компоненти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</a:t>
                      </a:r>
                      <a:endParaRPr lang="bg-BG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</a:t>
                      </a:r>
                      <a:r>
                        <a:rPr lang="bg-BG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bg-BG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bg-BG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bg-BG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bg-BG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15535807"/>
                  </a:ext>
                </a:extLst>
              </a:tr>
              <a:tr h="673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Съдържание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от-до, %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0.35-0.60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0.30-0.60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44-50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0.5-1.0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24-32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1.5-4.0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&lt;1.2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&lt;0.7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0.20-0.60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0.02-0.1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bg-BG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75860686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34E5C56-D060-405F-98F5-95DFFBC0ABB0}"/>
              </a:ext>
            </a:extLst>
          </p:cNvPr>
          <p:cNvSpPr/>
          <p:nvPr/>
        </p:nvSpPr>
        <p:spPr>
          <a:xfrm>
            <a:off x="941563" y="4445687"/>
            <a:ext cx="77413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него до 16% год. се продават на циментовите заводи в страната и Турция.</a:t>
            </a:r>
            <a:r>
              <a:rPr lang="bg-BG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409034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2538C-79FD-4D3E-BE9B-543E2251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DEC870-28CB-43F3-9928-A6A6EA878DEF}"/>
              </a:ext>
            </a:extLst>
          </p:cNvPr>
          <p:cNvSpPr/>
          <p:nvPr/>
        </p:nvSpPr>
        <p:spPr>
          <a:xfrm>
            <a:off x="838200" y="1417712"/>
            <a:ext cx="107676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въвеждане в експлоатация на флотационната фабрика, на площадката на акционерното дружество са складирани огромни количества  отпадъчни ектропещни шлаки, добивани преди реконструкцията на завода. Химичното им съдържание е дадено в таблица 4. </a:t>
            </a:r>
            <a:endParaRPr lang="bg-BG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189587-3877-4F2B-8418-D0D44D4674CF}"/>
              </a:ext>
            </a:extLst>
          </p:cNvPr>
          <p:cNvSpPr/>
          <p:nvPr/>
        </p:nvSpPr>
        <p:spPr>
          <a:xfrm>
            <a:off x="838199" y="2998113"/>
            <a:ext cx="83878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4. Химичен състав на складирани отпадъчни ектропещни шлаки,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площадката на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„Аурубис  България</a:t>
            </a:r>
            <a:r>
              <a:rPr lang="bg-BG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bg-BG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C71DCA1-94F9-45E5-90C5-730341C91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518197"/>
              </p:ext>
            </p:extLst>
          </p:nvPr>
        </p:nvGraphicFramePr>
        <p:xfrm>
          <a:off x="838199" y="3735510"/>
          <a:ext cx="8387861" cy="1037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1323">
                  <a:extLst>
                    <a:ext uri="{9D8B030D-6E8A-4147-A177-3AD203B41FA5}">
                      <a16:colId xmlns:a16="http://schemas.microsoft.com/office/drawing/2014/main" val="2805354875"/>
                    </a:ext>
                  </a:extLst>
                </a:gridCol>
                <a:gridCol w="451389">
                  <a:extLst>
                    <a:ext uri="{9D8B030D-6E8A-4147-A177-3AD203B41FA5}">
                      <a16:colId xmlns:a16="http://schemas.microsoft.com/office/drawing/2014/main" val="3613344435"/>
                    </a:ext>
                  </a:extLst>
                </a:gridCol>
                <a:gridCol w="402910">
                  <a:extLst>
                    <a:ext uri="{9D8B030D-6E8A-4147-A177-3AD203B41FA5}">
                      <a16:colId xmlns:a16="http://schemas.microsoft.com/office/drawing/2014/main" val="1229004289"/>
                    </a:ext>
                  </a:extLst>
                </a:gridCol>
                <a:gridCol w="635607">
                  <a:extLst>
                    <a:ext uri="{9D8B030D-6E8A-4147-A177-3AD203B41FA5}">
                      <a16:colId xmlns:a16="http://schemas.microsoft.com/office/drawing/2014/main" val="1281720991"/>
                    </a:ext>
                  </a:extLst>
                </a:gridCol>
                <a:gridCol w="594670">
                  <a:extLst>
                    <a:ext uri="{9D8B030D-6E8A-4147-A177-3AD203B41FA5}">
                      <a16:colId xmlns:a16="http://schemas.microsoft.com/office/drawing/2014/main" val="1430149050"/>
                    </a:ext>
                  </a:extLst>
                </a:gridCol>
                <a:gridCol w="621602">
                  <a:extLst>
                    <a:ext uri="{9D8B030D-6E8A-4147-A177-3AD203B41FA5}">
                      <a16:colId xmlns:a16="http://schemas.microsoft.com/office/drawing/2014/main" val="969249426"/>
                    </a:ext>
                  </a:extLst>
                </a:gridCol>
                <a:gridCol w="784275">
                  <a:extLst>
                    <a:ext uri="{9D8B030D-6E8A-4147-A177-3AD203B41FA5}">
                      <a16:colId xmlns:a16="http://schemas.microsoft.com/office/drawing/2014/main" val="3062982238"/>
                    </a:ext>
                  </a:extLst>
                </a:gridCol>
                <a:gridCol w="414761">
                  <a:extLst>
                    <a:ext uri="{9D8B030D-6E8A-4147-A177-3AD203B41FA5}">
                      <a16:colId xmlns:a16="http://schemas.microsoft.com/office/drawing/2014/main" val="454876384"/>
                    </a:ext>
                  </a:extLst>
                </a:gridCol>
                <a:gridCol w="570969">
                  <a:extLst>
                    <a:ext uri="{9D8B030D-6E8A-4147-A177-3AD203B41FA5}">
                      <a16:colId xmlns:a16="http://schemas.microsoft.com/office/drawing/2014/main" val="1496058763"/>
                    </a:ext>
                  </a:extLst>
                </a:gridCol>
                <a:gridCol w="570969">
                  <a:extLst>
                    <a:ext uri="{9D8B030D-6E8A-4147-A177-3AD203B41FA5}">
                      <a16:colId xmlns:a16="http://schemas.microsoft.com/office/drawing/2014/main" val="2190804534"/>
                    </a:ext>
                  </a:extLst>
                </a:gridCol>
                <a:gridCol w="570969">
                  <a:extLst>
                    <a:ext uri="{9D8B030D-6E8A-4147-A177-3AD203B41FA5}">
                      <a16:colId xmlns:a16="http://schemas.microsoft.com/office/drawing/2014/main" val="3474634450"/>
                    </a:ext>
                  </a:extLst>
                </a:gridCol>
                <a:gridCol w="570969">
                  <a:extLst>
                    <a:ext uri="{9D8B030D-6E8A-4147-A177-3AD203B41FA5}">
                      <a16:colId xmlns:a16="http://schemas.microsoft.com/office/drawing/2014/main" val="1061647891"/>
                    </a:ext>
                  </a:extLst>
                </a:gridCol>
                <a:gridCol w="570969">
                  <a:extLst>
                    <a:ext uri="{9D8B030D-6E8A-4147-A177-3AD203B41FA5}">
                      <a16:colId xmlns:a16="http://schemas.microsoft.com/office/drawing/2014/main" val="240453218"/>
                    </a:ext>
                  </a:extLst>
                </a:gridCol>
                <a:gridCol w="436307">
                  <a:extLst>
                    <a:ext uri="{9D8B030D-6E8A-4147-A177-3AD203B41FA5}">
                      <a16:colId xmlns:a16="http://schemas.microsoft.com/office/drawing/2014/main" val="4111880927"/>
                    </a:ext>
                  </a:extLst>
                </a:gridCol>
                <a:gridCol w="490172">
                  <a:extLst>
                    <a:ext uri="{9D8B030D-6E8A-4147-A177-3AD203B41FA5}">
                      <a16:colId xmlns:a16="http://schemas.microsoft.com/office/drawing/2014/main" val="916885783"/>
                    </a:ext>
                  </a:extLst>
                </a:gridCol>
              </a:tblGrid>
              <a:tr h="271118">
                <a:tc grid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 състав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endParaRPr lang="bg-BG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118718"/>
                  </a:ext>
                </a:extLst>
              </a:tr>
              <a:tr h="271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</a:t>
                      </a:r>
                      <a:r>
                        <a:rPr lang="ru-RU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</a:t>
                      </a:r>
                      <a:r>
                        <a:rPr lang="ru-RU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Sb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21605353"/>
                  </a:ext>
                </a:extLst>
              </a:tr>
              <a:tr h="495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0,50-0,55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bg-BG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bg-BG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6426576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FF0F9D9-AE57-42F2-A966-97105522D7EF}"/>
              </a:ext>
            </a:extLst>
          </p:cNvPr>
          <p:cNvSpPr/>
          <p:nvPr/>
        </p:nvSpPr>
        <p:spPr>
          <a:xfrm>
            <a:off x="838199" y="5185119"/>
            <a:ext cx="106035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Сега с тях се  изграждат кристализационните полета -за охлаждане на течната шлака преди флотация. Така че, количеството им непрекъснато намалява</a:t>
            </a:r>
            <a:r>
              <a:rPr lang="bg-BG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68316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73A4-046F-4241-8C4C-120B2ED1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2679-E55E-4CFF-BE4C-9384866ED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Шлаките от дългогодишната дейност на закрития вече медодобивен металургичен завод на гара Елисейна, обогатени с металургични продукти по технологични причини, са със средно съдържание на мед около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4%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се продават зад граница. Отпадъкът от също закритата флотация, с високо съдържание  на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SiO</a:t>
            </a:r>
            <a:r>
              <a:rPr lang="ru-RU" sz="32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над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92%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беше използван като флюс и не е складиран.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1395512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8546-525D-45BB-B1EF-FC3E76E6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5798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 отпадъци</a:t>
            </a:r>
            <a:r>
              <a:rPr lang="bg-BG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A4D2C-78EE-41E5-84C7-C3A94F42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Отпадъците от цветната металургия представляват интерес за рециклиране и оползотворяване, тъй като в много случаи са по-богати на полезни компоненти от самите природни суровини и са с постоянен минерален и химичен състав.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Понастоящем в Р. България, на всеки тон добита мед се изхвърлят 138,35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минни отпадъци.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974485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98A7E-48F6-4915-8AD1-84F123B93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62329-47D9-4C31-AB7D-2B3A36B3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Добивът, обогатяването и металургията  на медта</a:t>
            </a:r>
            <a:r>
              <a:rPr lang="bg-BG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са сред  производствените дейности с най-голям и непрекъснато нарастващ дял на суровинните отпадъци, поради прогресивното обедняване на медните руди.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Конвенционалният начин за депониране на минните скални отпадъци е чрез 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руднични табани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(отвали); флотационните отпадъци се складират в отпадъкохранилища езерен тип- т.н.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хвостохранилища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 които стерила се утаява), а металургичните шлаки- на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шлаковите табани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(отвали).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47954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74EA-8753-4713-9DE0-BD2F9B15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9279"/>
            <a:ext cx="10515600" cy="936137"/>
          </a:xfrm>
        </p:spPr>
        <p:txBody>
          <a:bodyPr>
            <a:normAutofit fontScale="90000"/>
          </a:bodyPr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892928-96D5-4213-9815-D7EFD1459051}"/>
              </a:ext>
            </a:extLst>
          </p:cNvPr>
          <p:cNvSpPr/>
          <p:nvPr/>
        </p:nvSpPr>
        <p:spPr>
          <a:xfrm>
            <a:off x="926123" y="1125416"/>
            <a:ext cx="10058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Б-рия има много закрити и действащи  минерални отпадъкохранилища. На фигура 1 е дадено тяхното географско местоположение.</a:t>
            </a:r>
            <a:endParaRPr lang="bg-BG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C3A412-6D1D-4F77-A5E0-97F4FCD1E08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57874"/>
            <a:ext cx="7702062" cy="47108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93B65E8-C057-4745-A6C1-7F99954BEB2C}"/>
              </a:ext>
            </a:extLst>
          </p:cNvPr>
          <p:cNvSpPr/>
          <p:nvPr/>
        </p:nvSpPr>
        <p:spPr>
          <a:xfrm>
            <a:off x="8540262" y="2879895"/>
            <a:ext cx="28135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Фигура 1</a:t>
            </a:r>
            <a:r>
              <a:rPr lang="bg-BG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Географско местоположение на медните минни отпадъци</a:t>
            </a:r>
            <a:r>
              <a:rPr lang="bg-BG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територията на Р.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България </a:t>
            </a:r>
            <a:r>
              <a:rPr lang="bg-BG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рудни зони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балканска- 8, 10, 2, 12; средногорска- 1, 3, 7; черноморска (Бургаска)- 4, 5, 6; странджанска (</a:t>
            </a:r>
            <a:r>
              <a:rPr lang="bg-BG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Малкотърновска</a:t>
            </a:r>
            <a:r>
              <a:rPr lang="bg-BG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)- 9, 11</a:t>
            </a:r>
            <a:r>
              <a:rPr lang="bg-BG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11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763C-F632-4613-85FF-3A6EE9FE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198"/>
          </a:xfrm>
        </p:spPr>
        <p:txBody>
          <a:bodyPr>
            <a:normAutofit/>
          </a:bodyPr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62CE5-240E-4A25-83D1-3DD26F2CA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Инвентаризацията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минните отпадъци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 важно средство за тяхното управление. Тя ще допринесе за  нови възможности, по-важните от които са: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увеличаване и разширяване на ресурсната и суровинна база на страната;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съхраняване на минералните ресурси;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определяне натиска на отпадъците върху околната среда и природата и  намаляване на същия;</a:t>
            </a:r>
            <a:endParaRPr lang="en-US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значителни социални придобивки като разкриване на нови производствени дейности, работни места, и др</a:t>
            </a: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b="1" u="sng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bg-BG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685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00695-D7F9-4963-88A5-8E07B0245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752"/>
          </a:xfrm>
        </p:spPr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BEA9-E575-4890-9969-8C28D0889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Добре провежданата инвентаризация може да допринесе значително за 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подобряване на материалната и енергийна ефективност и  за намаляване на негативната връзката между икономическия растеж и деградацията на околната среда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Управлението на минните отпадъци трябва да е равностойно на това на минералните ресурси и суровини.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да отговори на високите съвременни изисквания, инвентаризацията трябва да има своя актуална концепция и методика за осъществяване, близки до тези на геоложките проучвания. </a:t>
            </a:r>
            <a:r>
              <a:rPr lang="bg-B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79780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FB225-B010-4A56-93F4-67F83E141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260"/>
          </a:xfrm>
        </p:spPr>
        <p:txBody>
          <a:bodyPr>
            <a:normAutofit/>
          </a:bodyPr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91E24-8C35-487E-A1F3-5FC212E0A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Считаме, че 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обективна, точна и ползотворна  инвентаризация</a:t>
            </a:r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трябва да се проведе в следните направления: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минни отпадъците от действащите рудници;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вече закритите рудници;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действащите флотации (фабрики);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закритите флотации; </a:t>
            </a: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действащия металургичен завод -на стария шлаков отвал и минните отпадъци на флотационната фабрика.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31136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0A75D-373D-4CFB-AEA5-5E95151AF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2457097"/>
          </a:xfrm>
        </p:spPr>
        <p:txBody>
          <a:bodyPr>
            <a:normAutofit/>
          </a:bodyPr>
          <a:lstStyle/>
          <a:p>
            <a:pPr algn="just"/>
            <a:r>
              <a:rPr lang="bg-BG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bg-BG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Целта на настоящия доклад е да обоснове необходимостта и ползата</a:t>
            </a:r>
            <a:r>
              <a:rPr lang="bg-BG" sz="3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bg-BG" sz="3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„</a:t>
            </a:r>
            <a:r>
              <a:rPr lang="bg-BG" sz="31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минните отпадъци</a:t>
            </a:r>
            <a:r>
              <a:rPr lang="bg-BG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”, генерирани при добива и обогатяването на медните руди и металургичната преработка на тяхните концентрати</a:t>
            </a:r>
            <a:r>
              <a:rPr lang="bg-BG" sz="3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bg-BG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като средство за разширяване на суровинната база.</a:t>
            </a:r>
            <a:endParaRPr lang="bg-BG" sz="31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1F482-0F38-4E63-900D-7010D4131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3127199"/>
            <a:ext cx="5157787" cy="1049867"/>
          </a:xfrm>
        </p:spPr>
        <p:txBody>
          <a:bodyPr>
            <a:noAutofit/>
          </a:bodyPr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Според българския Закон за подземните богатства, тези продукти се определят като:</a:t>
            </a:r>
            <a:endParaRPr lang="bg-B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BC6F5-FF41-46A3-9E68-02D81FD40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5023556"/>
            <a:ext cx="5157787" cy="1166106"/>
          </a:xfrm>
        </p:spPr>
        <p:txBody>
          <a:bodyPr>
            <a:normAutofit/>
          </a:bodyPr>
          <a:lstStyle/>
          <a:p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„минни отпадъци”</a:t>
            </a:r>
            <a:endParaRPr lang="bg-BG" sz="3200" b="1" dirty="0">
              <a:solidFill>
                <a:schemeClr val="accent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5003C5-2382-41D3-9C7E-439AA4FE0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3127199"/>
            <a:ext cx="5183188" cy="1049867"/>
          </a:xfrm>
        </p:spPr>
        <p:txBody>
          <a:bodyPr>
            <a:normAutofit lnSpcReduction="10000"/>
          </a:bodyPr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Съгласно Регламент (ЕО) № 2150/2002- те влизат в състава на категорията:</a:t>
            </a:r>
            <a:endParaRPr lang="bg-B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15F83-7C68-4805-9466-1ECA1A97D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4944532"/>
            <a:ext cx="5183188" cy="1245129"/>
          </a:xfrm>
        </p:spPr>
        <p:txBody>
          <a:bodyPr/>
          <a:lstStyle/>
          <a:p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минерални отпадъци</a:t>
            </a:r>
            <a:r>
              <a:rPr lang="bg-BG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bg-BG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2447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2630A-FD0F-4DBB-BB9B-77D1ABC8B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</a:t>
            </a:r>
            <a:endParaRPr lang="bg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7A2E5-0594-4EAD-A0D5-A5CCD6EB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4179"/>
            <a:ext cx="10515600" cy="2535360"/>
          </a:xfrm>
        </p:spPr>
        <p:txBody>
          <a:bodyPr/>
          <a:lstStyle/>
          <a:p>
            <a:pPr marL="0" indent="0" algn="just">
              <a:buNone/>
            </a:pP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Придобитият опит ще се използва за провеждането на инвентаризация на минните отпадъци от различните минерални суровини (олово, цинк, желязо и т.н.), въз основа на единен метод. Това ще обогати значително обеднялата суровинна база на страната и ще допринесе за реализиране на посочените по-горе предимства.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6486089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05658-CF09-4AA2-B798-23656EEEA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42168"/>
            <a:ext cx="10515600" cy="2852737"/>
          </a:xfrm>
        </p:spPr>
        <p:txBody>
          <a:bodyPr/>
          <a:lstStyle/>
          <a:p>
            <a:pPr algn="ctr"/>
            <a:r>
              <a:rPr lang="bg-BG" b="1" dirty="0"/>
              <a:t>Благодаря за вниманието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17F59-1CCA-4AA2-B88D-8B41D3B54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7340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DDA43-ADB2-4D1C-AD97-E7CA7ADC5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564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6C777-4385-441F-A9A0-01A1F14ED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отпадъци;</a:t>
            </a:r>
          </a:p>
          <a:p>
            <a:pPr marL="0" indent="0">
              <a:buNone/>
            </a:pPr>
            <a:endParaRPr lang="bg-BG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Медните руди и  минните отпадъци</a:t>
            </a:r>
            <a:r>
              <a:rPr lang="bg-BG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Р. България;</a:t>
            </a:r>
          </a:p>
          <a:p>
            <a:pPr marL="0" indent="0">
              <a:buNone/>
            </a:pPr>
            <a:endParaRPr lang="bg-BG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Инвентаризация на медните минни отпадъци в Р. България.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8917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AF6B3-C38F-4BAC-9B19-BCEBDD1A8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69C7E-EFFD-4989-A16E-7AF4AA108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Следствие добиването на все по-бедни руди, прилаганите минни, обогатителни и металургични  технологии, бързото нарастване на дяла на откритият добив,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количеството на минните отпадъци</a:t>
            </a:r>
            <a:r>
              <a:rPr lang="bg-BG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 увеличава с бързи темпове.</a:t>
            </a:r>
          </a:p>
          <a:p>
            <a:endParaRPr lang="bg-BG" b="1" dirty="0"/>
          </a:p>
          <a:p>
            <a:r>
              <a:rPr lang="bg-B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Понастоящем в Света, 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всеки тон добита мед се изхвърлят 110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bg-B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скални отпадъци.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254263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A298-D733-473D-94EB-F02578EC7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877"/>
            <a:ext cx="10515600" cy="850901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77E04-5189-4DD1-9EC7-5F5BCA7DB6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 през 2000г. при средно съдържание на мед в рудата-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0,9%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са произведени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15млн.т мед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като са отделени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1648 млн. т. отпадъци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D7D59-B957-4AF6-ABBA-04B9BBAEFC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всеки жител на планетата се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добиват около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полезни изкопаеми, от които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2%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 превръщат в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полезна продукция, а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98%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отиват в отпадъците. 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194529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F049-39C1-445A-92E2-48697100D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997CB-0DD7-4335-8FF7-80AE2D74F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3936"/>
            <a:ext cx="10515600" cy="2249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Мините - особено откритите рудници, обогатителните фабрики и металургичните заводи, оставят трайни отпечатъци върху природата в прилежащите им райони.</a:t>
            </a:r>
            <a:endParaRPr lang="bg-BG" sz="3600" b="1" dirty="0"/>
          </a:p>
        </p:txBody>
      </p:sp>
    </p:spTree>
    <p:extLst>
      <p:ext uri="{BB962C8B-B14F-4D97-AF65-F5344CB8AC3E}">
        <p14:creationId xmlns:p14="http://schemas.microsoft.com/office/powerpoint/2010/main" val="242906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35691-76B0-4482-A8D8-B63B36540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770"/>
            <a:ext cx="10515600" cy="1325563"/>
          </a:xfrm>
        </p:spPr>
        <p:txBody>
          <a:bodyPr>
            <a:norm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65753-6798-42BB-B561-0DD57CEFB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Поради важното им значение като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суровинен потенциал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те вече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 отделени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самостоятелен икономически сектор- 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„Управление на отпадъците”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За доброто им управление трябва да се работи както за превръщането на все по-голям дял от тях  в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стоков продукт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така и за въвеждане на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иновационни технологии за тяхното намаляване и предотвратяване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709930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B970339-B4E7-47A6-BE27-F915A773541E}"/>
              </a:ext>
            </a:extLst>
          </p:cNvPr>
          <p:cNvSpPr/>
          <p:nvPr/>
        </p:nvSpPr>
        <p:spPr>
          <a:xfrm>
            <a:off x="1101790" y="480943"/>
            <a:ext cx="9187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Многостранното значение на минните отпадъци</a:t>
            </a:r>
            <a:endParaRPr lang="bg-BG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920768-6BD3-46E1-98CD-DEE37400DE9D}"/>
              </a:ext>
            </a:extLst>
          </p:cNvPr>
          <p:cNvSpPr/>
          <p:nvPr/>
        </p:nvSpPr>
        <p:spPr>
          <a:xfrm>
            <a:off x="1101790" y="1549990"/>
            <a:ext cx="102774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Поради важното им значение като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суровинен потенциал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те вече 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 отделени</a:t>
            </a:r>
            <a:r>
              <a:rPr lang="bg-BG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самостоятелен икономически сектор- </a:t>
            </a:r>
            <a:r>
              <a:rPr lang="bg-BG" sz="32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„Управление на отпадъците”</a:t>
            </a:r>
            <a:r>
              <a:rPr lang="bg-BG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bg-BG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585F45-B625-4FBA-80AF-C3845BAE641F}"/>
              </a:ext>
            </a:extLst>
          </p:cNvPr>
          <p:cNvSpPr/>
          <p:nvPr/>
        </p:nvSpPr>
        <p:spPr>
          <a:xfrm>
            <a:off x="892540" y="4080723"/>
            <a:ext cx="52034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на отпадъците  Є</a:t>
            </a:r>
            <a:endParaRPr lang="bg-BG" sz="2800" b="1" dirty="0">
              <a:solidFill>
                <a:schemeClr val="accent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652D76-9BEC-4C96-91C1-C149995C5E85}"/>
              </a:ext>
            </a:extLst>
          </p:cNvPr>
          <p:cNvSpPr/>
          <p:nvPr/>
        </p:nvSpPr>
        <p:spPr>
          <a:xfrm>
            <a:off x="6254044" y="3603922"/>
            <a:ext cx="55766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6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bg-BG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превръщането на все по-голям дял от тях  в стоков продукт</a:t>
            </a:r>
            <a:endParaRPr lang="bg-BG" sz="2000" dirty="0">
              <a:solidFill>
                <a:schemeClr val="accent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089A7E-D44A-46FF-B789-714736369DB6}"/>
              </a:ext>
            </a:extLst>
          </p:cNvPr>
          <p:cNvSpPr/>
          <p:nvPr/>
        </p:nvSpPr>
        <p:spPr>
          <a:xfrm>
            <a:off x="6254043" y="4723235"/>
            <a:ext cx="55766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6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bg-BG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въвеждане на иновационни технологии за тяхното намаляване и предотвратяване</a:t>
            </a:r>
            <a:endParaRPr lang="bg-BG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66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2180</Words>
  <Application>Microsoft Office PowerPoint</Application>
  <PresentationFormat>Widescreen</PresentationFormat>
  <Paragraphs>260</Paragraphs>
  <Slides>31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Times New Roman CYR</vt:lpstr>
      <vt:lpstr>Office Theme</vt:lpstr>
      <vt:lpstr>Инвентаризацията на „минералните отпадъци” от рудодобива, обогатяването и металургията на медта- средство за разширяване на суровинната база на  Р. България</vt:lpstr>
      <vt:lpstr>Цел на доклада</vt:lpstr>
      <vt:lpstr>   Целта на настоящия доклад е да обоснове необходимостта и ползата от инвентаризация на „минните отпадъци”, генерирани при добива и обогатяването на медните руди и металургичната преработка на тяхните концентрати, като средство за разширяване на суровинната база.</vt:lpstr>
      <vt:lpstr>Съдържание</vt:lpstr>
      <vt:lpstr>Многостранното значение на минните отпадъци</vt:lpstr>
      <vt:lpstr>Многостранното значение на минните отпадъци</vt:lpstr>
      <vt:lpstr>Многостранното значение на минните отпадъци</vt:lpstr>
      <vt:lpstr>Многостранното значение на минните отпадъци</vt:lpstr>
      <vt:lpstr>PowerPoint Presentation</vt:lpstr>
      <vt:lpstr>Многостранното значение на минните отпадъци</vt:lpstr>
      <vt:lpstr>Многостранното значение на минните отпадъци</vt:lpstr>
      <vt:lpstr>Многостранното значение на минните отпадъци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Медните руди и  минни отпадъци в Р. България</vt:lpstr>
      <vt:lpstr>Инвентаризация на медните минни отпадъци в Р. България</vt:lpstr>
      <vt:lpstr>Инвентаризация на медните минни отпадъци в Р. България</vt:lpstr>
      <vt:lpstr>Инвентаризация на медните минни отпадъци в Р. България</vt:lpstr>
      <vt:lpstr>Инвентаризация на медните минни отпадъци в Р. България</vt:lpstr>
      <vt:lpstr>Инвентаризация на медните минни отпадъци в Р. България</vt:lpstr>
      <vt:lpstr>Инвентаризация на медните минни отпадъци в Р. България</vt:lpstr>
      <vt:lpstr>Благодаря за вниманието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Инвентаризацията на „минералните отпадъци” от рудодобива, обогатяването и металургията на медта- средство за разширяване на суровинната база на Р. България</dc:title>
  <dc:creator>User</dc:creator>
  <cp:lastModifiedBy>User</cp:lastModifiedBy>
  <cp:revision>52</cp:revision>
  <dcterms:created xsi:type="dcterms:W3CDTF">2025-11-12T07:55:09Z</dcterms:created>
  <dcterms:modified xsi:type="dcterms:W3CDTF">2025-11-19T09:05:20Z</dcterms:modified>
</cp:coreProperties>
</file>